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.jpg" ContentType="image/jpeg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350" r:id="rId2"/>
    <p:sldId id="351" r:id="rId3"/>
    <p:sldId id="323" r:id="rId4"/>
    <p:sldId id="326" r:id="rId5"/>
    <p:sldId id="331" r:id="rId6"/>
    <p:sldId id="309" r:id="rId7"/>
    <p:sldId id="332" r:id="rId8"/>
    <p:sldId id="353" r:id="rId9"/>
    <p:sldId id="325" r:id="rId10"/>
    <p:sldId id="324" r:id="rId11"/>
    <p:sldId id="354" r:id="rId12"/>
    <p:sldId id="355" r:id="rId13"/>
    <p:sldId id="327" r:id="rId14"/>
    <p:sldId id="347" r:id="rId15"/>
    <p:sldId id="356" r:id="rId16"/>
    <p:sldId id="329" r:id="rId17"/>
    <p:sldId id="330" r:id="rId18"/>
    <p:sldId id="262" r:id="rId19"/>
    <p:sldId id="263" r:id="rId20"/>
    <p:sldId id="357" r:id="rId21"/>
    <p:sldId id="346" r:id="rId22"/>
    <p:sldId id="300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Raleway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66D"/>
    <a:srgbClr val="CB2C31"/>
    <a:srgbClr val="EC184B"/>
    <a:srgbClr val="01579B"/>
    <a:srgbClr val="C00000"/>
    <a:srgbClr val="00BFC4"/>
    <a:srgbClr val="F56D2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677F57-807D-4B05-AF65-2AF30E9D38AC}">
  <a:tblStyle styleId="{94677F57-807D-4B05-AF65-2AF30E9D38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7" d="100"/>
          <a:sy n="127" d="100"/>
        </p:scale>
        <p:origin x="60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/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/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/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/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 custAng="0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/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/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 custAng="0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/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/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/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/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/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/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Data Explore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/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/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/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/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/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/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/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/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/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/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/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/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/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/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/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/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 custAng="0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618574-917D-456B-9CA7-C80CADC6371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FB1BC24-1D76-452D-B875-D9E70811CAB1}">
      <dgm:prSet phldrT="[Text]"/>
      <dgm:spPr/>
      <dgm:t>
        <a:bodyPr/>
        <a:lstStyle/>
        <a:p>
          <a:r>
            <a:rPr lang="en-US" altLang="zh-CN" dirty="0"/>
            <a:t>Intro</a:t>
          </a:r>
          <a:endParaRPr lang="zh-CN" altLang="en-US" dirty="0"/>
        </a:p>
      </dgm:t>
    </dgm:pt>
    <dgm:pt modelId="{8E38CBE3-B427-49FB-9345-9576CAFDA4A3}" type="par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F4E1FC93-CABE-4BBC-AD32-49593F8A5134}" type="sibTrans" cxnId="{74C1CBA7-A451-4870-A283-1D701D6ED7A8}">
      <dgm:prSet/>
      <dgm:spPr/>
      <dgm:t>
        <a:bodyPr/>
        <a:lstStyle/>
        <a:p>
          <a:endParaRPr lang="zh-CN" altLang="en-US"/>
        </a:p>
      </dgm:t>
    </dgm:pt>
    <dgm:pt modelId="{08054C88-0967-41FE-8A74-3AF6F252BFEF}">
      <dgm:prSet phldrT="[Text]"/>
      <dgm:spPr/>
      <dgm:t>
        <a:bodyPr/>
        <a:lstStyle/>
        <a:p>
          <a:r>
            <a:rPr lang="en-US" altLang="zh-CN" dirty="0"/>
            <a:t>Data Cleaning</a:t>
          </a:r>
          <a:endParaRPr lang="zh-CN" altLang="en-US" dirty="0"/>
        </a:p>
      </dgm:t>
    </dgm:pt>
    <dgm:pt modelId="{CA84E2A1-1FD2-405C-9AEC-A1F788AC72D8}" type="par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916DB880-ABAB-429C-BD30-3126D07DE95D}" type="sibTrans" cxnId="{C9E16E60-9C28-4045-8BC2-9F2DB22287AF}">
      <dgm:prSet/>
      <dgm:spPr/>
      <dgm:t>
        <a:bodyPr/>
        <a:lstStyle/>
        <a:p>
          <a:endParaRPr lang="zh-CN" altLang="en-US"/>
        </a:p>
      </dgm:t>
    </dgm:pt>
    <dgm:pt modelId="{E2603C9D-A4FC-449E-8A7E-B57A6C7C73B8}">
      <dgm:prSet phldrT="[Text]"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Modeling</a:t>
          </a:r>
          <a:endParaRPr lang="zh-CN" altLang="en-US" dirty="0"/>
        </a:p>
      </dgm:t>
    </dgm:pt>
    <dgm:pt modelId="{1A8DB212-8BBE-4101-A6B1-FA0D49335335}" type="par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32EF9692-54A1-4C64-AB28-D94E47B565D6}" type="sibTrans" cxnId="{1F359B4E-D0BC-451D-A119-CCD8606071D5}">
      <dgm:prSet/>
      <dgm:spPr/>
      <dgm:t>
        <a:bodyPr/>
        <a:lstStyle/>
        <a:p>
          <a:endParaRPr lang="zh-CN" altLang="en-US"/>
        </a:p>
      </dgm:t>
    </dgm:pt>
    <dgm:pt modelId="{641A80CA-208F-4084-9034-81DB0E6C4F7E}">
      <dgm:prSet/>
      <dgm:spPr>
        <a:solidFill>
          <a:srgbClr val="F8766D"/>
        </a:solidFill>
      </dgm:spPr>
      <dgm:t>
        <a:bodyPr/>
        <a:lstStyle/>
        <a:p>
          <a:r>
            <a:rPr lang="en-US" altLang="zh-CN" dirty="0"/>
            <a:t>Clustering</a:t>
          </a:r>
          <a:endParaRPr lang="zh-CN" altLang="en-US" dirty="0"/>
        </a:p>
      </dgm:t>
    </dgm:pt>
    <dgm:pt modelId="{AA706612-914E-4269-B909-3A0115279484}" type="par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102CFE55-EE80-42D1-A897-6256022B6236}" type="sibTrans" cxnId="{BFE60D1E-0C37-4ED1-B725-5AD2DB49D080}">
      <dgm:prSet/>
      <dgm:spPr/>
      <dgm:t>
        <a:bodyPr/>
        <a:lstStyle/>
        <a:p>
          <a:endParaRPr lang="zh-CN" altLang="en-US"/>
        </a:p>
      </dgm:t>
    </dgm:pt>
    <dgm:pt modelId="{CAB0EF36-3F83-44D5-B137-EA38D7973820}">
      <dgm:prSet/>
      <dgm:spPr>
        <a:solidFill>
          <a:srgbClr val="01579B"/>
        </a:solidFill>
      </dgm:spPr>
      <dgm:t>
        <a:bodyPr/>
        <a:lstStyle/>
        <a:p>
          <a:r>
            <a:rPr lang="en-US" altLang="zh-CN" dirty="0"/>
            <a:t>Insights</a:t>
          </a:r>
          <a:endParaRPr lang="zh-CN" altLang="en-US" dirty="0"/>
        </a:p>
      </dgm:t>
    </dgm:pt>
    <dgm:pt modelId="{378BDAA5-C7C8-4F22-AAD9-F6BED4F39867}" type="par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799BD069-C779-4595-A70E-FAF34C990312}" type="sibTrans" cxnId="{BB4557B7-15EF-4306-8E51-EE112EEC0C99}">
      <dgm:prSet/>
      <dgm:spPr/>
      <dgm:t>
        <a:bodyPr/>
        <a:lstStyle/>
        <a:p>
          <a:endParaRPr lang="zh-CN" altLang="en-US"/>
        </a:p>
      </dgm:t>
    </dgm:pt>
    <dgm:pt modelId="{33A6096E-494A-4FE6-AA17-88FFA2DE3E63}" type="pres">
      <dgm:prSet presAssocID="{35618574-917D-456B-9CA7-C80CADC6371C}" presName="Name0" presStyleCnt="0">
        <dgm:presLayoutVars>
          <dgm:dir/>
          <dgm:animLvl val="lvl"/>
          <dgm:resizeHandles val="exact"/>
        </dgm:presLayoutVars>
      </dgm:prSet>
      <dgm:spPr/>
    </dgm:pt>
    <dgm:pt modelId="{49E13D79-CDA7-47C2-9385-187E6B62537B}" type="pres">
      <dgm:prSet presAssocID="{FFB1BC24-1D76-452D-B875-D9E70811CAB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B024160-C37A-42F6-9183-FE34A8E19ABA}" type="pres">
      <dgm:prSet presAssocID="{F4E1FC93-CABE-4BBC-AD32-49593F8A5134}" presName="parTxOnlySpace" presStyleCnt="0"/>
      <dgm:spPr/>
    </dgm:pt>
    <dgm:pt modelId="{BA6D2DF0-9DD6-4342-A5CF-323F352B8E0F}" type="pres">
      <dgm:prSet presAssocID="{08054C88-0967-41FE-8A74-3AF6F252BFE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99620A9-BA1C-4848-99CA-35DF34CEDAEA}" type="pres">
      <dgm:prSet presAssocID="{916DB880-ABAB-429C-BD30-3126D07DE95D}" presName="parTxOnlySpace" presStyleCnt="0"/>
      <dgm:spPr/>
    </dgm:pt>
    <dgm:pt modelId="{92D2F057-67BA-453D-A0BD-2B10881C9415}" type="pres">
      <dgm:prSet presAssocID="{E2603C9D-A4FC-449E-8A7E-B57A6C7C73B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61479DA-29FF-456F-97D3-920A09AABE99}" type="pres">
      <dgm:prSet presAssocID="{32EF9692-54A1-4C64-AB28-D94E47B565D6}" presName="parTxOnlySpace" presStyleCnt="0"/>
      <dgm:spPr/>
    </dgm:pt>
    <dgm:pt modelId="{3E0EEEC2-F5E9-45DA-8D71-F167C8DA01E2}" type="pres">
      <dgm:prSet presAssocID="{641A80CA-208F-4084-9034-81DB0E6C4F7E}" presName="parTxOnly" presStyleLbl="node1" presStyleIdx="3" presStyleCnt="5" custAng="0">
        <dgm:presLayoutVars>
          <dgm:chMax val="0"/>
          <dgm:chPref val="0"/>
          <dgm:bulletEnabled val="1"/>
        </dgm:presLayoutVars>
      </dgm:prSet>
      <dgm:spPr/>
    </dgm:pt>
    <dgm:pt modelId="{A64D4AD7-E164-4750-A1F1-3D05C84D380D}" type="pres">
      <dgm:prSet presAssocID="{102CFE55-EE80-42D1-A897-6256022B6236}" presName="parTxOnlySpace" presStyleCnt="0"/>
      <dgm:spPr/>
    </dgm:pt>
    <dgm:pt modelId="{6CEDD6B0-7295-4727-B2A1-2568761D4126}" type="pres">
      <dgm:prSet presAssocID="{CAB0EF36-3F83-44D5-B137-EA38D797382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FE60D1E-0C37-4ED1-B725-5AD2DB49D080}" srcId="{35618574-917D-456B-9CA7-C80CADC6371C}" destId="{641A80CA-208F-4084-9034-81DB0E6C4F7E}" srcOrd="3" destOrd="0" parTransId="{AA706612-914E-4269-B909-3A0115279484}" sibTransId="{102CFE55-EE80-42D1-A897-6256022B6236}"/>
    <dgm:cxn modelId="{FCCE9A2C-F25D-418B-B24B-B79C55FB5FEF}" type="presOf" srcId="{FFB1BC24-1D76-452D-B875-D9E70811CAB1}" destId="{49E13D79-CDA7-47C2-9385-187E6B62537B}" srcOrd="0" destOrd="0" presId="urn:microsoft.com/office/officeart/2005/8/layout/chevron1"/>
    <dgm:cxn modelId="{C9E16E60-9C28-4045-8BC2-9F2DB22287AF}" srcId="{35618574-917D-456B-9CA7-C80CADC6371C}" destId="{08054C88-0967-41FE-8A74-3AF6F252BFEF}" srcOrd="1" destOrd="0" parTransId="{CA84E2A1-1FD2-405C-9AEC-A1F788AC72D8}" sibTransId="{916DB880-ABAB-429C-BD30-3126D07DE95D}"/>
    <dgm:cxn modelId="{B24B1A62-E076-4113-9832-0D100299D2D0}" type="presOf" srcId="{641A80CA-208F-4084-9034-81DB0E6C4F7E}" destId="{3E0EEEC2-F5E9-45DA-8D71-F167C8DA01E2}" srcOrd="0" destOrd="0" presId="urn:microsoft.com/office/officeart/2005/8/layout/chevron1"/>
    <dgm:cxn modelId="{DE5F604C-B0FF-4C97-AC72-4022803A489A}" type="presOf" srcId="{E2603C9D-A4FC-449E-8A7E-B57A6C7C73B8}" destId="{92D2F057-67BA-453D-A0BD-2B10881C9415}" srcOrd="0" destOrd="0" presId="urn:microsoft.com/office/officeart/2005/8/layout/chevron1"/>
    <dgm:cxn modelId="{1F359B4E-D0BC-451D-A119-CCD8606071D5}" srcId="{35618574-917D-456B-9CA7-C80CADC6371C}" destId="{E2603C9D-A4FC-449E-8A7E-B57A6C7C73B8}" srcOrd="2" destOrd="0" parTransId="{1A8DB212-8BBE-4101-A6B1-FA0D49335335}" sibTransId="{32EF9692-54A1-4C64-AB28-D94E47B565D6}"/>
    <dgm:cxn modelId="{3D066653-72A3-471C-B5F9-78D921638634}" type="presOf" srcId="{CAB0EF36-3F83-44D5-B137-EA38D7973820}" destId="{6CEDD6B0-7295-4727-B2A1-2568761D4126}" srcOrd="0" destOrd="0" presId="urn:microsoft.com/office/officeart/2005/8/layout/chevron1"/>
    <dgm:cxn modelId="{FE725558-021A-423C-976C-E3C87CF48BE2}" type="presOf" srcId="{35618574-917D-456B-9CA7-C80CADC6371C}" destId="{33A6096E-494A-4FE6-AA17-88FFA2DE3E63}" srcOrd="0" destOrd="0" presId="urn:microsoft.com/office/officeart/2005/8/layout/chevron1"/>
    <dgm:cxn modelId="{C84BB399-1696-4F02-8F70-2D104990B275}" type="presOf" srcId="{08054C88-0967-41FE-8A74-3AF6F252BFEF}" destId="{BA6D2DF0-9DD6-4342-A5CF-323F352B8E0F}" srcOrd="0" destOrd="0" presId="urn:microsoft.com/office/officeart/2005/8/layout/chevron1"/>
    <dgm:cxn modelId="{74C1CBA7-A451-4870-A283-1D701D6ED7A8}" srcId="{35618574-917D-456B-9CA7-C80CADC6371C}" destId="{FFB1BC24-1D76-452D-B875-D9E70811CAB1}" srcOrd="0" destOrd="0" parTransId="{8E38CBE3-B427-49FB-9345-9576CAFDA4A3}" sibTransId="{F4E1FC93-CABE-4BBC-AD32-49593F8A5134}"/>
    <dgm:cxn modelId="{BB4557B7-15EF-4306-8E51-EE112EEC0C99}" srcId="{35618574-917D-456B-9CA7-C80CADC6371C}" destId="{CAB0EF36-3F83-44D5-B137-EA38D7973820}" srcOrd="4" destOrd="0" parTransId="{378BDAA5-C7C8-4F22-AAD9-F6BED4F39867}" sibTransId="{799BD069-C779-4595-A70E-FAF34C990312}"/>
    <dgm:cxn modelId="{5281554C-BD80-408B-9D82-5264B57B3F11}" type="presParOf" srcId="{33A6096E-494A-4FE6-AA17-88FFA2DE3E63}" destId="{49E13D79-CDA7-47C2-9385-187E6B62537B}" srcOrd="0" destOrd="0" presId="urn:microsoft.com/office/officeart/2005/8/layout/chevron1"/>
    <dgm:cxn modelId="{843BF682-67EF-41FE-A14E-5B9304DE7796}" type="presParOf" srcId="{33A6096E-494A-4FE6-AA17-88FFA2DE3E63}" destId="{2B024160-C37A-42F6-9183-FE34A8E19ABA}" srcOrd="1" destOrd="0" presId="urn:microsoft.com/office/officeart/2005/8/layout/chevron1"/>
    <dgm:cxn modelId="{185C53C8-808B-4D75-8E31-0CCC6809063A}" type="presParOf" srcId="{33A6096E-494A-4FE6-AA17-88FFA2DE3E63}" destId="{BA6D2DF0-9DD6-4342-A5CF-323F352B8E0F}" srcOrd="2" destOrd="0" presId="urn:microsoft.com/office/officeart/2005/8/layout/chevron1"/>
    <dgm:cxn modelId="{44770822-3D67-4B28-893A-C74686A14E57}" type="presParOf" srcId="{33A6096E-494A-4FE6-AA17-88FFA2DE3E63}" destId="{099620A9-BA1C-4848-99CA-35DF34CEDAEA}" srcOrd="3" destOrd="0" presId="urn:microsoft.com/office/officeart/2005/8/layout/chevron1"/>
    <dgm:cxn modelId="{BD843042-4093-4A29-B05C-5973A6613A17}" type="presParOf" srcId="{33A6096E-494A-4FE6-AA17-88FFA2DE3E63}" destId="{92D2F057-67BA-453D-A0BD-2B10881C9415}" srcOrd="4" destOrd="0" presId="urn:microsoft.com/office/officeart/2005/8/layout/chevron1"/>
    <dgm:cxn modelId="{7F9415D0-BF9D-4E08-BC96-E431460CE3B2}" type="presParOf" srcId="{33A6096E-494A-4FE6-AA17-88FFA2DE3E63}" destId="{861479DA-29FF-456F-97D3-920A09AABE99}" srcOrd="5" destOrd="0" presId="urn:microsoft.com/office/officeart/2005/8/layout/chevron1"/>
    <dgm:cxn modelId="{2C03D948-8788-462E-A060-7475E0E39BFB}" type="presParOf" srcId="{33A6096E-494A-4FE6-AA17-88FFA2DE3E63}" destId="{3E0EEEC2-F5E9-45DA-8D71-F167C8DA01E2}" srcOrd="6" destOrd="0" presId="urn:microsoft.com/office/officeart/2005/8/layout/chevron1"/>
    <dgm:cxn modelId="{AB5098A1-DFAF-4E6D-AE8E-3EB45AC285B0}" type="presParOf" srcId="{33A6096E-494A-4FE6-AA17-88FFA2DE3E63}" destId="{A64D4AD7-E164-4750-A1F1-3D05C84D380D}" srcOrd="7" destOrd="0" presId="urn:microsoft.com/office/officeart/2005/8/layout/chevron1"/>
    <dgm:cxn modelId="{84AACBB3-8630-4E38-B5F2-8E21ED6FBCE6}" type="presParOf" srcId="{33A6096E-494A-4FE6-AA17-88FFA2DE3E63}" destId="{6CEDD6B0-7295-4727-B2A1-2568761D412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Intro</a:t>
          </a:r>
          <a:endParaRPr lang="zh-CN" altLang="en-US" sz="16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Data Explore</a:t>
          </a:r>
          <a:endParaRPr lang="zh-CN" altLang="en-US" sz="16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Modeling</a:t>
          </a:r>
          <a:endParaRPr lang="zh-CN" altLang="en-US" sz="16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Clustering</a:t>
          </a:r>
          <a:endParaRPr lang="zh-CN" altLang="en-US" sz="16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Insights</a:t>
          </a:r>
          <a:endParaRPr lang="zh-CN" altLang="en-US" sz="1600" kern="1200" dirty="0"/>
        </a:p>
      </dsp:txBody>
      <dsp:txXfrm>
        <a:off x="5837572" y="0"/>
        <a:ext cx="1328431" cy="2569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13D79-CDA7-47C2-9385-187E6B62537B}">
      <dsp:nvSpPr>
        <dsp:cNvPr id="0" name=""/>
        <dsp:cNvSpPr/>
      </dsp:nvSpPr>
      <dsp:spPr>
        <a:xfrm>
          <a:off x="1781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Intro</a:t>
          </a:r>
          <a:endParaRPr lang="zh-CN" altLang="en-US" sz="1500" kern="1200" dirty="0"/>
        </a:p>
      </dsp:txBody>
      <dsp:txXfrm>
        <a:off x="130249" y="0"/>
        <a:ext cx="1328431" cy="256936"/>
      </dsp:txXfrm>
    </dsp:sp>
    <dsp:sp modelId="{BA6D2DF0-9DD6-4342-A5CF-323F352B8E0F}">
      <dsp:nvSpPr>
        <dsp:cNvPr id="0" name=""/>
        <dsp:cNvSpPr/>
      </dsp:nvSpPr>
      <dsp:spPr>
        <a:xfrm>
          <a:off x="1428612" y="0"/>
          <a:ext cx="1585367" cy="2569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Data Cleaning</a:t>
          </a:r>
          <a:endParaRPr lang="zh-CN" altLang="en-US" sz="1500" kern="1200" dirty="0"/>
        </a:p>
      </dsp:txBody>
      <dsp:txXfrm>
        <a:off x="1557080" y="0"/>
        <a:ext cx="1328431" cy="256936"/>
      </dsp:txXfrm>
    </dsp:sp>
    <dsp:sp modelId="{92D2F057-67BA-453D-A0BD-2B10881C9415}">
      <dsp:nvSpPr>
        <dsp:cNvPr id="0" name=""/>
        <dsp:cNvSpPr/>
      </dsp:nvSpPr>
      <dsp:spPr>
        <a:xfrm>
          <a:off x="2855443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Modeling</a:t>
          </a:r>
          <a:endParaRPr lang="zh-CN" altLang="en-US" sz="1500" kern="1200" dirty="0"/>
        </a:p>
      </dsp:txBody>
      <dsp:txXfrm>
        <a:off x="2983911" y="0"/>
        <a:ext cx="1328431" cy="256936"/>
      </dsp:txXfrm>
    </dsp:sp>
    <dsp:sp modelId="{3E0EEEC2-F5E9-45DA-8D71-F167C8DA01E2}">
      <dsp:nvSpPr>
        <dsp:cNvPr id="0" name=""/>
        <dsp:cNvSpPr/>
      </dsp:nvSpPr>
      <dsp:spPr>
        <a:xfrm>
          <a:off x="4282274" y="0"/>
          <a:ext cx="1585367" cy="256936"/>
        </a:xfrm>
        <a:prstGeom prst="chevron">
          <a:avLst/>
        </a:prstGeom>
        <a:solidFill>
          <a:srgbClr val="F8766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Clustering</a:t>
          </a:r>
          <a:endParaRPr lang="zh-CN" altLang="en-US" sz="1500" kern="1200" dirty="0"/>
        </a:p>
      </dsp:txBody>
      <dsp:txXfrm>
        <a:off x="4410742" y="0"/>
        <a:ext cx="1328431" cy="256936"/>
      </dsp:txXfrm>
    </dsp:sp>
    <dsp:sp modelId="{6CEDD6B0-7295-4727-B2A1-2568761D4126}">
      <dsp:nvSpPr>
        <dsp:cNvPr id="0" name=""/>
        <dsp:cNvSpPr/>
      </dsp:nvSpPr>
      <dsp:spPr>
        <a:xfrm>
          <a:off x="5709104" y="0"/>
          <a:ext cx="1585367" cy="256936"/>
        </a:xfrm>
        <a:prstGeom prst="chevron">
          <a:avLst/>
        </a:prstGeom>
        <a:solidFill>
          <a:srgbClr val="01579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Insights</a:t>
          </a:r>
          <a:endParaRPr lang="zh-CN" altLang="en-US" sz="1500" kern="1200" dirty="0"/>
        </a:p>
      </dsp:txBody>
      <dsp:txXfrm>
        <a:off x="5837572" y="0"/>
        <a:ext cx="1328431" cy="256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2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748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414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405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370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546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035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76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815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50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00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$8 billion revenues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$1.9 billion average valuation per team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22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128K records</a:t>
            </a:r>
          </a:p>
        </p:txBody>
      </p:sp>
    </p:spTree>
    <p:extLst>
      <p:ext uri="{BB962C8B-B14F-4D97-AF65-F5344CB8AC3E}">
        <p14:creationId xmlns:p14="http://schemas.microsoft.com/office/powerpoint/2010/main" val="153260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909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4451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35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391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87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Shape 6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5B3F-508A-4C7D-B3E7-6ED4C10F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964F-94F8-4801-8552-6978563FA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0AB2C-5A8A-4C73-94D5-E590E24A1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B6FC-73ED-47AD-919B-419511EC2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0DA39-7B9A-4011-83F3-14904D9D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204B3-0C33-48DF-A55F-79BC90A2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63A34-D802-4F43-94FF-DBFA9BF0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1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7" r:id="rId4"/>
    <p:sldLayoutId id="2147483658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2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72327E-0110-484A-AF13-EBB8611F6840}"/>
              </a:ext>
            </a:extLst>
          </p:cNvPr>
          <p:cNvSpPr/>
          <p:nvPr/>
        </p:nvSpPr>
        <p:spPr>
          <a:xfrm rot="20350963">
            <a:off x="-1997752" y="-993691"/>
            <a:ext cx="5400989" cy="69635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CCC24D-E2BF-407C-A4DE-CA01B33A390A}"/>
              </a:ext>
            </a:extLst>
          </p:cNvPr>
          <p:cNvSpPr/>
          <p:nvPr/>
        </p:nvSpPr>
        <p:spPr>
          <a:xfrm>
            <a:off x="-1703180" y="-864160"/>
            <a:ext cx="4811846" cy="7566410"/>
          </a:xfrm>
          <a:prstGeom prst="ellipse">
            <a:avLst/>
          </a:prstGeom>
          <a:solidFill>
            <a:srgbClr val="CB2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9F651-8CC8-4251-914D-78E5E69B4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98" b="96465" l="7527" r="89247">
                        <a14:foregroundMark x1="43011" y1="19192" x2="43011" y2="19192"/>
                        <a14:foregroundMark x1="40246" y1="13889" x2="40246" y2="13889"/>
                        <a14:foregroundMark x1="42243" y1="9848" x2="42243" y2="9848"/>
                        <a14:foregroundMark x1="50077" y1="9343" x2="50077" y2="9343"/>
                        <a14:foregroundMark x1="49155" y1="15909" x2="49155" y2="15909"/>
                        <a14:foregroundMark x1="49002" y1="18939" x2="49002" y2="18939"/>
                        <a14:foregroundMark x1="44393" y1="21717" x2="44393" y2="21717"/>
                        <a14:foregroundMark x1="41475" y1="29798" x2="41475" y2="29798"/>
                        <a14:foregroundMark x1="39939" y1="34596" x2="39939" y2="34596"/>
                        <a14:foregroundMark x1="39939" y1="27525" x2="39939" y2="27525"/>
                        <a14:foregroundMark x1="39478" y1="19949" x2="39478" y2="19949"/>
                        <a14:foregroundMark x1="40707" y1="13636" x2="40707" y2="13636"/>
                        <a14:foregroundMark x1="41475" y1="11111" x2="41475" y2="11111"/>
                        <a14:foregroundMark x1="43318" y1="9596" x2="43318" y2="9596"/>
                        <a14:foregroundMark x1="45161" y1="9596" x2="45161" y2="9596"/>
                        <a14:foregroundMark x1="47465" y1="8586" x2="47465" y2="8586"/>
                        <a14:foregroundMark x1="46237" y1="9596" x2="46237" y2="9596"/>
                        <a14:foregroundMark x1="46851" y1="10354" x2="46851" y2="10354"/>
                        <a14:foregroundMark x1="47773" y1="10606" x2="47773" y2="10606"/>
                        <a14:foregroundMark x1="45469" y1="10606" x2="45469" y2="10606"/>
                        <a14:foregroundMark x1="43779" y1="11364" x2="43779" y2="11364"/>
                        <a14:foregroundMark x1="42243" y1="12374" x2="42243" y2="12374"/>
                        <a14:foregroundMark x1="42243" y1="14899" x2="42243" y2="14899"/>
                        <a14:foregroundMark x1="40860" y1="16667" x2="40860" y2="16667"/>
                        <a14:foregroundMark x1="41014" y1="19444" x2="41014" y2="19444"/>
                        <a14:foregroundMark x1="41321" y1="22475" x2="41321" y2="22475"/>
                        <a14:foregroundMark x1="41475" y1="40404" x2="41475" y2="40404"/>
                        <a14:foregroundMark x1="40399" y1="40657" x2="40399" y2="40657"/>
                        <a14:foregroundMark x1="40707" y1="45707" x2="40707" y2="45707"/>
                        <a14:foregroundMark x1="41014" y1="51263" x2="41014" y2="51263"/>
                        <a14:foregroundMark x1="41321" y1="57828" x2="41321" y2="57828"/>
                        <a14:foregroundMark x1="41628" y1="64394" x2="41628" y2="64394"/>
                        <a14:foregroundMark x1="41167" y1="68687" x2="41167" y2="68687"/>
                        <a14:foregroundMark x1="41321" y1="78030" x2="41321" y2="78030"/>
                        <a14:foregroundMark x1="41321" y1="78030" x2="41321" y2="78030"/>
                        <a14:foregroundMark x1="44854" y1="66919" x2="44854" y2="66919"/>
                        <a14:foregroundMark x1="48080" y1="73485" x2="48080" y2="73485"/>
                        <a14:foregroundMark x1="42243" y1="72475" x2="42243" y2="72475"/>
                        <a14:foregroundMark x1="42243" y1="82323" x2="42243" y2="82323"/>
                        <a14:foregroundMark x1="45315" y1="91162" x2="45315" y2="91162"/>
                        <a14:foregroundMark x1="48848" y1="88889" x2="48848" y2="88889"/>
                        <a14:foregroundMark x1="52381" y1="89646" x2="52381" y2="89646"/>
                        <a14:foregroundMark x1="54071" y1="90152" x2="54071" y2="90152"/>
                        <a14:foregroundMark x1="55453" y1="84848" x2="55453" y2="84848"/>
                        <a14:foregroundMark x1="54531" y1="80051" x2="54531" y2="80051"/>
                        <a14:foregroundMark x1="52688" y1="74242" x2="52688" y2="74242"/>
                        <a14:foregroundMark x1="46851" y1="71717" x2="46851" y2="71717"/>
                        <a14:foregroundMark x1="48233" y1="69444" x2="48233" y2="69444"/>
                        <a14:foregroundMark x1="45929" y1="64646" x2="45929" y2="64646"/>
                        <a14:foregroundMark x1="45008" y1="59091" x2="45008" y2="59091"/>
                        <a14:foregroundMark x1="44393" y1="56313" x2="44393" y2="56313"/>
                        <a14:foregroundMark x1="42704" y1="51768" x2="42704" y2="51768"/>
                        <a14:foregroundMark x1="41475" y1="52273" x2="41475" y2="52273"/>
                        <a14:foregroundMark x1="40246" y1="53030" x2="40246" y2="53030"/>
                        <a14:foregroundMark x1="40246" y1="56313" x2="40246" y2="56313"/>
                        <a14:foregroundMark x1="40399" y1="65657" x2="40399" y2="65657"/>
                        <a14:foregroundMark x1="40553" y1="70707" x2="40553" y2="70707"/>
                        <a14:foregroundMark x1="40092" y1="77778" x2="40092" y2="77778"/>
                        <a14:foregroundMark x1="40246" y1="81313" x2="40246" y2="81313"/>
                        <a14:foregroundMark x1="40246" y1="71717" x2="40246" y2="71717"/>
                        <a14:foregroundMark x1="42396" y1="70455" x2="42396" y2="70455"/>
                        <a14:foregroundMark x1="43625" y1="61869" x2="43625" y2="61869"/>
                        <a14:foregroundMark x1="46851" y1="72727" x2="46851" y2="72727"/>
                        <a14:foregroundMark x1="45008" y1="74495" x2="45008" y2="74495"/>
                        <a14:foregroundMark x1="43318" y1="74747" x2="43318" y2="74747"/>
                      </a14:backgroundRemoval>
                    </a14:imgEffect>
                  </a14:imgLayer>
                </a14:imgProps>
              </a:ext>
            </a:extLst>
          </a:blip>
          <a:srcRect l="33792" t="1265" r="33960"/>
          <a:stretch/>
        </p:blipFill>
        <p:spPr>
          <a:xfrm>
            <a:off x="462223" y="788796"/>
            <a:ext cx="1999623" cy="3724169"/>
          </a:xfrm>
          <a:prstGeom prst="rect">
            <a:avLst/>
          </a:prstGeom>
        </p:spPr>
      </p:pic>
      <p:sp>
        <p:nvSpPr>
          <p:cNvPr id="6" name="Shape 72">
            <a:extLst>
              <a:ext uri="{FF2B5EF4-FFF2-40B4-BE49-F238E27FC236}">
                <a16:creationId xmlns:a16="http://schemas.microsoft.com/office/drawing/2014/main" id="{B37443DD-31EA-432F-BFAC-A04C215F8D81}"/>
              </a:ext>
            </a:extLst>
          </p:cNvPr>
          <p:cNvSpPr txBox="1">
            <a:spLocks/>
          </p:cNvSpPr>
          <p:nvPr/>
        </p:nvSpPr>
        <p:spPr>
          <a:xfrm>
            <a:off x="3509854" y="1843873"/>
            <a:ext cx="5628428" cy="936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CN" altLang="zh-CN" sz="3200" b="1" dirty="0">
                <a:solidFill>
                  <a:srgbClr val="0157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NBA Shot </a:t>
            </a:r>
            <a:endParaRPr lang="en-US" altLang="zh-CN" sz="3200" b="1" dirty="0">
              <a:solidFill>
                <a:srgbClr val="0157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zh-CN" altLang="zh-CN" sz="3200" b="1" dirty="0">
                <a:solidFill>
                  <a:srgbClr val="0157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and Analysis</a:t>
            </a:r>
            <a:endParaRPr lang="en-US" altLang="zh-CN" sz="3200" b="1" dirty="0">
              <a:solidFill>
                <a:srgbClr val="0157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b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 You, Juan Brando, </a:t>
            </a:r>
            <a:r>
              <a:rPr lang="en-US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Pritisha</a:t>
            </a: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Punukollu</a:t>
            </a: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Julie Liu, Albert Zhang</a:t>
            </a:r>
          </a:p>
          <a:p>
            <a:pPr algn="ctr"/>
            <a:endParaRPr lang="en-US" b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28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3: Modeling – Logistic Regression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A41176-EECA-4BB1-9841-461D5D7B7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1701377"/>
              </p:ext>
            </p:extLst>
          </p:nvPr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: 圆角 12">
            <a:extLst>
              <a:ext uri="{FF2B5EF4-FFF2-40B4-BE49-F238E27FC236}">
                <a16:creationId xmlns:a16="http://schemas.microsoft.com/office/drawing/2014/main" id="{4C261301-BD50-4F72-857D-AED08A07E9D1}"/>
              </a:ext>
            </a:extLst>
          </p:cNvPr>
          <p:cNvSpPr/>
          <p:nvPr/>
        </p:nvSpPr>
        <p:spPr>
          <a:xfrm>
            <a:off x="618308" y="1439443"/>
            <a:ext cx="7907383" cy="2999232"/>
          </a:xfrm>
          <a:prstGeom prst="roundRect">
            <a:avLst/>
          </a:prstGeom>
          <a:ln>
            <a:solidFill>
              <a:srgbClr val="F8766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F8766D"/>
                </a:solidFill>
                <a:latin typeface="Raleway" panose="020B0604020202020204" charset="0"/>
                <a:cs typeface="Times New Roman" panose="02020603050405020304" pitchFamily="18" charset="0"/>
              </a:rPr>
              <a:t>Dependent Variable</a:t>
            </a: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: whether a player make a successful shot or not</a:t>
            </a:r>
          </a:p>
          <a:p>
            <a:pPr marL="342900" lvl="1" indent="-342900"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1579B"/>
              </a:solidFill>
              <a:latin typeface="Raleway" panose="020B0604020202020204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F8766D"/>
                </a:solidFill>
                <a:latin typeface="Raleway" panose="020B0604020202020204" charset="0"/>
                <a:cs typeface="Times New Roman" panose="02020603050405020304" pitchFamily="18" charset="0"/>
              </a:rPr>
              <a:t>Independent Variables</a:t>
            </a: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: shot data and player characteristics</a:t>
            </a:r>
          </a:p>
          <a:p>
            <a:pPr marL="342900" lvl="1" indent="-342900"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1579B"/>
              </a:solidFill>
              <a:latin typeface="Raleway" panose="020B0604020202020204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F8766D"/>
                </a:solidFill>
                <a:latin typeface="Raleway" panose="020B0604020202020204" charset="0"/>
                <a:cs typeface="Times New Roman" panose="02020603050405020304" pitchFamily="18" charset="0"/>
              </a:rPr>
              <a:t>Method</a:t>
            </a: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: Lasso </a:t>
            </a:r>
          </a:p>
          <a:p>
            <a:pPr marL="342900" lvl="1" indent="-342900">
              <a:buFont typeface="Arial" panose="020B0604020202020204" pitchFamily="34" charset="0"/>
              <a:buChar char="•"/>
              <a:defRPr/>
            </a:pPr>
            <a:endParaRPr lang="en-US" altLang="zh-CN" sz="2000" dirty="0">
              <a:solidFill>
                <a:srgbClr val="01579B"/>
              </a:solidFill>
              <a:latin typeface="Raleway" panose="020B0604020202020204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>
                <a:solidFill>
                  <a:srgbClr val="F8766D"/>
                </a:solidFill>
                <a:latin typeface="Raleway" panose="020B0604020202020204" charset="0"/>
                <a:cs typeface="Times New Roman" panose="02020603050405020304" pitchFamily="18" charset="0"/>
              </a:rPr>
              <a:t>Best model</a:t>
            </a: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: </a:t>
            </a:r>
            <a:r>
              <a:rPr lang="en-US" altLang="zh-CN" sz="2000" dirty="0" err="1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PL.min</a:t>
            </a: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 (49 variables selected)</a:t>
            </a:r>
          </a:p>
        </p:txBody>
      </p:sp>
      <p:pic>
        <p:nvPicPr>
          <p:cNvPr id="8" name="Picture 4" descr="https://lh4.googleusercontent.com/U7XEJso7E3_ZW0XemoOnP1ISkmKmZ8wrPZDZmwnrQHboJEpFslSpENZscbdb-CAYf6YyzLR2zknKkD6QzdWEVVRBmIXSzwIVBWTx8SHkMuZJ89iRC-58gfPDz8Sun9vSFg">
            <a:extLst>
              <a:ext uri="{FF2B5EF4-FFF2-40B4-BE49-F238E27FC236}">
                <a16:creationId xmlns:a16="http://schemas.microsoft.com/office/drawing/2014/main" id="{4EC5DC18-AB19-4465-B4F4-50F71C789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21727" r="9293" b="5987"/>
          <a:stretch/>
        </p:blipFill>
        <p:spPr bwMode="auto">
          <a:xfrm>
            <a:off x="542933" y="1342449"/>
            <a:ext cx="8058131" cy="3669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26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lh5.googleusercontent.com/vj7Yhf9pTg-EH_wQ-WoHt8mF8trquNH1sQZmfgeC7HZIgOnuwCxtTxMUEwLgwN6nEsk_NXpKGjn4WMkpfx5tSnn7cFjFLDtxC9SSlKb-t1EOocGJyLpT9J4MhtQoVe0zag">
            <a:extLst>
              <a:ext uri="{FF2B5EF4-FFF2-40B4-BE49-F238E27FC236}">
                <a16:creationId xmlns:a16="http://schemas.microsoft.com/office/drawing/2014/main" id="{921C307D-AE11-4B9E-AFD7-FC73715CE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5" r="15027"/>
          <a:stretch/>
        </p:blipFill>
        <p:spPr bwMode="auto">
          <a:xfrm>
            <a:off x="563047" y="1785163"/>
            <a:ext cx="3584894" cy="32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3: Modeling – Random Forest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A41176-EECA-4BB1-9841-461D5D7B767D}"/>
              </a:ext>
            </a:extLst>
          </p:cNvPr>
          <p:cNvGraphicFramePr/>
          <p:nvPr/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ACD8519-112A-48E6-B288-5A9E3D27C52C}"/>
              </a:ext>
            </a:extLst>
          </p:cNvPr>
          <p:cNvSpPr/>
          <p:nvPr/>
        </p:nvSpPr>
        <p:spPr>
          <a:xfrm>
            <a:off x="1463040" y="1373452"/>
            <a:ext cx="1784909" cy="411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PL.min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E9649B-4BBA-41A2-AB4A-7EB86D320BA0}"/>
              </a:ext>
            </a:extLst>
          </p:cNvPr>
          <p:cNvSpPr/>
          <p:nvPr/>
        </p:nvSpPr>
        <p:spPr>
          <a:xfrm>
            <a:off x="5332781" y="1373452"/>
            <a:ext cx="1909267" cy="411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</a:p>
        </p:txBody>
      </p:sp>
      <p:pic>
        <p:nvPicPr>
          <p:cNvPr id="12" name="Picture 4" descr="https://lh6.googleusercontent.com/9VG-Sr6IArXYS0AQnk058RondEb5qfipsoeJG4Eq5ZMjKD_m8viQ177lCrVaCSZvSrCho8yGsIFNBjRlF-EJ8hQPl5HidQnGTbcLIe0LYBOaSkkBNr20uTuQrSU-j4fnjA">
            <a:extLst>
              <a:ext uri="{FF2B5EF4-FFF2-40B4-BE49-F238E27FC236}">
                <a16:creationId xmlns:a16="http://schemas.microsoft.com/office/drawing/2014/main" id="{61EDEBB1-1C59-4911-BAAE-B01689B0C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0" t="9599" r="30496" b="2357"/>
          <a:stretch/>
        </p:blipFill>
        <p:spPr bwMode="auto">
          <a:xfrm>
            <a:off x="4674754" y="1981106"/>
            <a:ext cx="3225320" cy="30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49B60E5-D39D-4108-8767-F4E3B38961AC}"/>
              </a:ext>
            </a:extLst>
          </p:cNvPr>
          <p:cNvSpPr/>
          <p:nvPr/>
        </p:nvSpPr>
        <p:spPr>
          <a:xfrm>
            <a:off x="2218414" y="3180522"/>
            <a:ext cx="906449" cy="357808"/>
          </a:xfrm>
          <a:prstGeom prst="ellipse">
            <a:avLst/>
          </a:prstGeom>
          <a:noFill/>
          <a:ln>
            <a:solidFill>
              <a:srgbClr val="F87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09F99C-1F61-4D51-8080-2E4D25003D8A}"/>
              </a:ext>
            </a:extLst>
          </p:cNvPr>
          <p:cNvSpPr/>
          <p:nvPr/>
        </p:nvSpPr>
        <p:spPr>
          <a:xfrm>
            <a:off x="6331465" y="3062510"/>
            <a:ext cx="1150712" cy="475819"/>
          </a:xfrm>
          <a:prstGeom prst="ellipse">
            <a:avLst/>
          </a:prstGeom>
          <a:noFill/>
          <a:ln>
            <a:solidFill>
              <a:srgbClr val="F87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65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4.googleusercontent.com/dbAwvabQJNjTP0Na8Wr62gp31XEuspklUc33EBtGbksc8Bmc2TuK8bbXo4I9Kr18Np4DwzJU5Mby7Iivm6kSuJdgmjOfpbF-xk6hrP89NPw4k9pFpb1y_Ced0fuRtdoU7A">
            <a:extLst>
              <a:ext uri="{FF2B5EF4-FFF2-40B4-BE49-F238E27FC236}">
                <a16:creationId xmlns:a16="http://schemas.microsoft.com/office/drawing/2014/main" id="{83E90775-5B11-4FCB-A794-D217F1D34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58" y="1248652"/>
            <a:ext cx="6302083" cy="379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3: Modeling – Random Forest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A41176-EECA-4BB1-9841-461D5D7B767D}"/>
              </a:ext>
            </a:extLst>
          </p:cNvPr>
          <p:cNvGraphicFramePr/>
          <p:nvPr/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2E8BB31-B53E-4271-A79B-CE9C60FE2AE3}"/>
              </a:ext>
            </a:extLst>
          </p:cNvPr>
          <p:cNvSpPr/>
          <p:nvPr/>
        </p:nvSpPr>
        <p:spPr>
          <a:xfrm>
            <a:off x="1555060" y="1918824"/>
            <a:ext cx="1096047" cy="190151"/>
          </a:xfrm>
          <a:prstGeom prst="ellipse">
            <a:avLst/>
          </a:prstGeom>
          <a:noFill/>
          <a:ln>
            <a:solidFill>
              <a:srgbClr val="F87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305B7C-B10F-4467-B13B-AB2CAB65AA5B}"/>
              </a:ext>
            </a:extLst>
          </p:cNvPr>
          <p:cNvSpPr/>
          <p:nvPr/>
        </p:nvSpPr>
        <p:spPr>
          <a:xfrm>
            <a:off x="1555060" y="2108975"/>
            <a:ext cx="1667344" cy="190151"/>
          </a:xfrm>
          <a:prstGeom prst="ellipse">
            <a:avLst/>
          </a:prstGeom>
          <a:noFill/>
          <a:ln>
            <a:solidFill>
              <a:srgbClr val="F87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BEBA7B-95E5-4620-BC7A-774C36F3AC0A}"/>
              </a:ext>
            </a:extLst>
          </p:cNvPr>
          <p:cNvSpPr/>
          <p:nvPr/>
        </p:nvSpPr>
        <p:spPr>
          <a:xfrm>
            <a:off x="1561217" y="2697638"/>
            <a:ext cx="1096047" cy="190151"/>
          </a:xfrm>
          <a:prstGeom prst="ellipse">
            <a:avLst/>
          </a:prstGeom>
          <a:noFill/>
          <a:ln>
            <a:solidFill>
              <a:srgbClr val="F87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B2C3B1-131F-4475-B0BE-C122475C45F9}"/>
              </a:ext>
            </a:extLst>
          </p:cNvPr>
          <p:cNvSpPr/>
          <p:nvPr/>
        </p:nvSpPr>
        <p:spPr>
          <a:xfrm>
            <a:off x="1555060" y="2995541"/>
            <a:ext cx="1096047" cy="190151"/>
          </a:xfrm>
          <a:prstGeom prst="ellipse">
            <a:avLst/>
          </a:prstGeom>
          <a:noFill/>
          <a:ln>
            <a:solidFill>
              <a:srgbClr val="F87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79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79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83100" y="2270234"/>
            <a:ext cx="8631600" cy="2277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Part 4: </a:t>
            </a:r>
            <a:br>
              <a:rPr lang="en-US" dirty="0"/>
            </a:br>
            <a:r>
              <a:rPr lang="en-US" dirty="0">
                <a:solidFill>
                  <a:srgbClr val="F8766D"/>
                </a:solidFill>
              </a:rPr>
              <a:t>Clustering</a:t>
            </a:r>
            <a:endParaRPr sz="3500" dirty="0">
              <a:solidFill>
                <a:srgbClr val="F876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94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</a:t>
            </a:r>
            <a:r>
              <a:rPr lang="en-US" altLang="zh-CN" sz="2800" b="0" dirty="0">
                <a:solidFill>
                  <a:srgbClr val="01579B"/>
                </a:solidFill>
              </a:rPr>
              <a:t>4</a:t>
            </a:r>
            <a:r>
              <a:rPr lang="en-US" sz="2800" b="0" dirty="0">
                <a:solidFill>
                  <a:srgbClr val="01579B"/>
                </a:solidFill>
              </a:rPr>
              <a:t>: </a:t>
            </a:r>
            <a:r>
              <a:rPr lang="en-US" altLang="zh-CN" sz="2800" b="0" dirty="0">
                <a:solidFill>
                  <a:srgbClr val="01579B"/>
                </a:solidFill>
              </a:rPr>
              <a:t>Clustering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A41176-EECA-4BB1-9841-461D5D7B7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458024"/>
              </p:ext>
            </p:extLst>
          </p:nvPr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47DC851-8EB7-4EBB-99BD-89C110BAAC63}"/>
              </a:ext>
            </a:extLst>
          </p:cNvPr>
          <p:cNvSpPr txBox="1"/>
          <p:nvPr/>
        </p:nvSpPr>
        <p:spPr>
          <a:xfrm>
            <a:off x="406956" y="3204449"/>
            <a:ext cx="833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2EF14-9D4C-45B7-A6EC-8B80F89E7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62" y="1314770"/>
            <a:ext cx="7809076" cy="37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5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</a:t>
            </a:r>
            <a:r>
              <a:rPr lang="en-US" altLang="zh-CN" sz="2800" b="0" dirty="0">
                <a:solidFill>
                  <a:srgbClr val="01579B"/>
                </a:solidFill>
              </a:rPr>
              <a:t>4</a:t>
            </a:r>
            <a:r>
              <a:rPr lang="en-US" sz="2800" b="0" dirty="0">
                <a:solidFill>
                  <a:srgbClr val="01579B"/>
                </a:solidFill>
              </a:rPr>
              <a:t>: </a:t>
            </a:r>
            <a:r>
              <a:rPr lang="en-US" altLang="zh-CN" sz="2800" b="0" dirty="0">
                <a:solidFill>
                  <a:srgbClr val="01579B"/>
                </a:solidFill>
              </a:rPr>
              <a:t>Clustering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A41176-EECA-4BB1-9841-461D5D7B767D}"/>
              </a:ext>
            </a:extLst>
          </p:cNvPr>
          <p:cNvGraphicFramePr/>
          <p:nvPr/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47DC851-8EB7-4EBB-99BD-89C110BAAC63}"/>
              </a:ext>
            </a:extLst>
          </p:cNvPr>
          <p:cNvSpPr txBox="1"/>
          <p:nvPr/>
        </p:nvSpPr>
        <p:spPr>
          <a:xfrm>
            <a:off x="406956" y="3204449"/>
            <a:ext cx="833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image7.png">
            <a:extLst>
              <a:ext uri="{FF2B5EF4-FFF2-40B4-BE49-F238E27FC236}">
                <a16:creationId xmlns:a16="http://schemas.microsoft.com/office/drawing/2014/main" id="{9305160A-F1C4-4A8B-897F-620662BA88D4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1406789" y="1312311"/>
            <a:ext cx="6330418" cy="2722907"/>
          </a:xfrm>
          <a:prstGeom prst="rect">
            <a:avLst/>
          </a:prstGeom>
          <a:ln/>
        </p:spPr>
      </p:pic>
      <p:pic>
        <p:nvPicPr>
          <p:cNvPr id="8" name="image10.png">
            <a:extLst>
              <a:ext uri="{FF2B5EF4-FFF2-40B4-BE49-F238E27FC236}">
                <a16:creationId xmlns:a16="http://schemas.microsoft.com/office/drawing/2014/main" id="{C202D118-2903-4548-B87F-369EB81A56F8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806963" y="4035218"/>
            <a:ext cx="7530073" cy="89629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69105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79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83100" y="2270234"/>
            <a:ext cx="8631600" cy="2277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Part 5: </a:t>
            </a:r>
            <a:br>
              <a:rPr lang="en-US" dirty="0"/>
            </a:br>
            <a:r>
              <a:rPr lang="en-US" dirty="0">
                <a:solidFill>
                  <a:srgbClr val="F8766D"/>
                </a:solidFill>
              </a:rPr>
              <a:t>Business Insights &amp;</a:t>
            </a:r>
            <a:br>
              <a:rPr lang="en-US" dirty="0">
                <a:solidFill>
                  <a:srgbClr val="F8766D"/>
                </a:solidFill>
              </a:rPr>
            </a:br>
            <a:r>
              <a:rPr lang="en-US" dirty="0">
                <a:solidFill>
                  <a:srgbClr val="F8766D"/>
                </a:solidFill>
              </a:rPr>
              <a:t>Deployment</a:t>
            </a:r>
            <a:endParaRPr sz="3500" dirty="0">
              <a:solidFill>
                <a:srgbClr val="F876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1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5: Business Insights &amp; Deployment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A41176-EECA-4BB1-9841-461D5D7B7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357693"/>
              </p:ext>
            </p:extLst>
          </p:nvPr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7737AAE-1D6C-4DB7-93B5-02C2826137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20"/>
          <a:stretch/>
        </p:blipFill>
        <p:spPr>
          <a:xfrm>
            <a:off x="338619" y="2671818"/>
            <a:ext cx="8029970" cy="2212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2DA118-B64A-4B90-9ABF-B535F03E66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267" y="2085931"/>
            <a:ext cx="7603067" cy="4193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FA9FA3-59C7-4CF3-92F6-82EB4D1CC2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619" y="1363886"/>
            <a:ext cx="8229648" cy="5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BC1E-523F-4D3D-B903-35A3AA25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4253-1712-48DF-9A77-26245B7F3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76A91B-DB86-44FB-A8D0-883FEE45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84" y="-1"/>
            <a:ext cx="4114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C84309-5015-48CD-95B9-4AD40B887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7253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472C9A-F6D4-4F13-98CD-8EB2695B5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60" y="0"/>
            <a:ext cx="272534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16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5B99-B1E2-488F-AB48-16C20187B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0433-3EAE-4E8D-AF27-84EB62075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Image result for denver nuggets arron afflalo">
            <a:extLst>
              <a:ext uri="{FF2B5EF4-FFF2-40B4-BE49-F238E27FC236}">
                <a16:creationId xmlns:a16="http://schemas.microsoft.com/office/drawing/2014/main" id="{64C30E25-7872-4A77-BC24-7E63BCFE1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98" y="0"/>
            <a:ext cx="9409598" cy="524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00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4AA71-1F05-4717-91F6-C1111711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919"/>
            <a:ext cx="9235566" cy="5143500"/>
          </a:xfrm>
          <a:prstGeom prst="rect">
            <a:avLst/>
          </a:prstGeom>
        </p:spPr>
      </p:pic>
      <p:pic>
        <p:nvPicPr>
          <p:cNvPr id="4" name="Shape 85">
            <a:extLst>
              <a:ext uri="{FF2B5EF4-FFF2-40B4-BE49-F238E27FC236}">
                <a16:creationId xmlns:a16="http://schemas.microsoft.com/office/drawing/2014/main" id="{C542F318-34D6-47F1-BDB8-9085E1E696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37" y="546105"/>
            <a:ext cx="4798088" cy="386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6" descr="Piece of duct tape sticking a note to the slide">
            <a:extLst>
              <a:ext uri="{FF2B5EF4-FFF2-40B4-BE49-F238E27FC236}">
                <a16:creationId xmlns:a16="http://schemas.microsoft.com/office/drawing/2014/main" id="{D62534F6-E4F7-40BF-BA08-07A1629635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1825322" y="351405"/>
            <a:ext cx="1787373" cy="649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7">
            <a:extLst>
              <a:ext uri="{FF2B5EF4-FFF2-40B4-BE49-F238E27FC236}">
                <a16:creationId xmlns:a16="http://schemas.microsoft.com/office/drawing/2014/main" id="{5CC0A680-0148-4210-AD83-718B238A8F7B}"/>
              </a:ext>
            </a:extLst>
          </p:cNvPr>
          <p:cNvSpPr txBox="1"/>
          <p:nvPr/>
        </p:nvSpPr>
        <p:spPr>
          <a:xfrm>
            <a:off x="1290915" y="964216"/>
            <a:ext cx="2961328" cy="6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000" b="1" dirty="0">
                <a:solidFill>
                  <a:srgbClr val="EC184B"/>
                </a:solidFill>
                <a:latin typeface="Raleway"/>
                <a:ea typeface="Raleway"/>
                <a:cs typeface="Raleway"/>
                <a:sym typeface="Raleway"/>
              </a:rPr>
              <a:t>CONTENTS</a:t>
            </a:r>
          </a:p>
        </p:txBody>
      </p:sp>
      <p:sp>
        <p:nvSpPr>
          <p:cNvPr id="7" name="Shape 88">
            <a:extLst>
              <a:ext uri="{FF2B5EF4-FFF2-40B4-BE49-F238E27FC236}">
                <a16:creationId xmlns:a16="http://schemas.microsoft.com/office/drawing/2014/main" id="{B29627FB-E447-46DB-B983-D6E30B6BA8C2}"/>
              </a:ext>
            </a:extLst>
          </p:cNvPr>
          <p:cNvSpPr txBox="1">
            <a:spLocks/>
          </p:cNvSpPr>
          <p:nvPr/>
        </p:nvSpPr>
        <p:spPr>
          <a:xfrm>
            <a:off x="659389" y="1576986"/>
            <a:ext cx="4119238" cy="241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9700" indent="0" algn="ctr">
              <a:spcBef>
                <a:spcPts val="1600"/>
              </a:spcBef>
              <a:buClr>
                <a:schemeClr val="dk1"/>
              </a:buClr>
              <a:buSzPts val="1400"/>
              <a:buFont typeface="Lato"/>
              <a:buNone/>
            </a:pPr>
            <a:r>
              <a:rPr lang="en-US" b="1" dirty="0">
                <a:solidFill>
                  <a:srgbClr val="01579B"/>
                </a:solidFill>
                <a:latin typeface="Raleway"/>
                <a:ea typeface="Raleway"/>
                <a:cs typeface="Raleway"/>
                <a:sym typeface="Raleway"/>
              </a:rPr>
              <a:t>- Introduction</a:t>
            </a:r>
          </a:p>
          <a:p>
            <a:pPr marL="139700" indent="0" algn="ctr">
              <a:spcBef>
                <a:spcPts val="1600"/>
              </a:spcBef>
              <a:buClr>
                <a:schemeClr val="dk1"/>
              </a:buClr>
              <a:buSzPts val="1400"/>
              <a:buFont typeface="Lato"/>
              <a:buNone/>
            </a:pPr>
            <a:r>
              <a:rPr lang="en-US" b="1" dirty="0">
                <a:solidFill>
                  <a:srgbClr val="01579B"/>
                </a:solidFill>
                <a:latin typeface="Raleway"/>
                <a:ea typeface="Raleway"/>
                <a:cs typeface="Raleway"/>
                <a:sym typeface="Raleway"/>
              </a:rPr>
              <a:t>- Data Cleaning &amp; Exploration</a:t>
            </a:r>
          </a:p>
          <a:p>
            <a:pPr marL="139700" indent="0" algn="ctr">
              <a:spcBef>
                <a:spcPts val="1600"/>
              </a:spcBef>
              <a:buClr>
                <a:schemeClr val="dk1"/>
              </a:buClr>
              <a:buSzPts val="1400"/>
              <a:buFont typeface="Lato"/>
              <a:buNone/>
            </a:pPr>
            <a:r>
              <a:rPr lang="en-US" b="1" dirty="0">
                <a:solidFill>
                  <a:srgbClr val="01579B"/>
                </a:solidFill>
                <a:latin typeface="Raleway"/>
                <a:ea typeface="Raleway"/>
                <a:cs typeface="Raleway"/>
                <a:sym typeface="Raleway"/>
              </a:rPr>
              <a:t>- Modeling</a:t>
            </a:r>
          </a:p>
          <a:p>
            <a:pPr marL="139700" indent="0" algn="ctr">
              <a:spcBef>
                <a:spcPts val="1600"/>
              </a:spcBef>
              <a:buClr>
                <a:schemeClr val="dk1"/>
              </a:buClr>
              <a:buSzPts val="1400"/>
              <a:buFont typeface="Lato"/>
              <a:buNone/>
            </a:pPr>
            <a:r>
              <a:rPr lang="en-US" b="1" dirty="0">
                <a:solidFill>
                  <a:srgbClr val="01579B"/>
                </a:solidFill>
                <a:latin typeface="Raleway"/>
                <a:ea typeface="Raleway"/>
                <a:cs typeface="Raleway"/>
                <a:sym typeface="Raleway"/>
              </a:rPr>
              <a:t>- Clustering &amp; Business Insights</a:t>
            </a:r>
            <a:endParaRPr lang="en-US" dirty="0">
              <a:latin typeface="Raleway"/>
              <a:ea typeface="Raleway"/>
              <a:cs typeface="Raleway"/>
              <a:sym typeface="Raleway"/>
            </a:endParaRPr>
          </a:p>
          <a:p>
            <a:pPr indent="-3175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022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90416" y="64511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5: Business Insights &amp; Deployment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7A41176-EECA-4BB1-9841-461D5D7B767D}"/>
              </a:ext>
            </a:extLst>
          </p:cNvPr>
          <p:cNvGraphicFramePr/>
          <p:nvPr/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B59D399-CABC-4BBF-944A-7240A688D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7678" y="1181622"/>
            <a:ext cx="6108644" cy="387065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158934-A3E8-4D4E-B3EC-61309BCFBB62}"/>
              </a:ext>
            </a:extLst>
          </p:cNvPr>
          <p:cNvSpPr/>
          <p:nvPr/>
        </p:nvSpPr>
        <p:spPr>
          <a:xfrm rot="5400000">
            <a:off x="3864509" y="3008632"/>
            <a:ext cx="668884" cy="4388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116162F-B4A8-4528-A7B9-FA12E9758218}"/>
              </a:ext>
            </a:extLst>
          </p:cNvPr>
          <p:cNvSpPr/>
          <p:nvPr/>
        </p:nvSpPr>
        <p:spPr>
          <a:xfrm rot="5400000">
            <a:off x="4989831" y="3008632"/>
            <a:ext cx="668884" cy="4388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79B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27" y="598635"/>
            <a:ext cx="6258546" cy="438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383927"/>
            <a:ext cx="2072000" cy="6694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1952253" y="1133738"/>
            <a:ext cx="3432900" cy="69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defRPr/>
            </a:pPr>
            <a:r>
              <a:rPr lang="en-US" sz="2000" b="1" dirty="0">
                <a:solidFill>
                  <a:srgbClr val="F8766D"/>
                </a:solidFill>
                <a:latin typeface="Raleway"/>
                <a:ea typeface="Raleway"/>
                <a:cs typeface="Raleway"/>
                <a:sym typeface="Raleway"/>
              </a:rPr>
              <a:t>Externality: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8766D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4294967295"/>
          </p:nvPr>
        </p:nvSpPr>
        <p:spPr>
          <a:xfrm>
            <a:off x="1952253" y="2082020"/>
            <a:ext cx="5439834" cy="2483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ea typeface="宋体" panose="02010600030101010101" pitchFamily="2" charset="-122"/>
                <a:cs typeface="Times New Roman" panose="02020603050405020304" pitchFamily="18" charset="0"/>
              </a:rPr>
              <a:t>Apply to </a:t>
            </a:r>
            <a:r>
              <a:rPr lang="en-US" altLang="zh-CN" sz="2000" dirty="0">
                <a:solidFill>
                  <a:srgbClr val="F8766D"/>
                </a:solidFill>
                <a:latin typeface="Raleway" panose="020B0604020202020204" charset="0"/>
                <a:ea typeface="宋体" panose="02010600030101010101" pitchFamily="2" charset="-122"/>
                <a:cs typeface="Times New Roman" panose="02020603050405020304" pitchFamily="18" charset="0"/>
              </a:rPr>
              <a:t>other teams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ea typeface="宋体" panose="02010600030101010101" pitchFamily="2" charset="-122"/>
                <a:cs typeface="Times New Roman" panose="02020603050405020304" pitchFamily="18" charset="0"/>
              </a:rPr>
              <a:t>Develop strategies against </a:t>
            </a:r>
            <a:r>
              <a:rPr lang="en-US" altLang="zh-CN" sz="2000" dirty="0">
                <a:solidFill>
                  <a:srgbClr val="F8766D"/>
                </a:solidFill>
                <a:latin typeface="Raleway" panose="020B0604020202020204" charset="0"/>
                <a:ea typeface="宋体" panose="02010600030101010101" pitchFamily="2" charset="-122"/>
                <a:cs typeface="Times New Roman" panose="02020603050405020304" pitchFamily="18" charset="0"/>
              </a:rPr>
              <a:t>rivals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ea typeface="宋体" panose="02010600030101010101" pitchFamily="2" charset="-122"/>
                <a:cs typeface="Times New Roman" panose="02020603050405020304" pitchFamily="18" charset="0"/>
              </a:rPr>
              <a:t>Apply to </a:t>
            </a:r>
            <a:r>
              <a:rPr lang="en-US" altLang="zh-CN" sz="2000" dirty="0">
                <a:solidFill>
                  <a:srgbClr val="F8766D"/>
                </a:solidFill>
                <a:latin typeface="Raleway" panose="020B0604020202020204" charset="0"/>
                <a:ea typeface="宋体" panose="02010600030101010101" pitchFamily="2" charset="-122"/>
                <a:cs typeface="Times New Roman" panose="02020603050405020304" pitchFamily="18" charset="0"/>
              </a:rPr>
              <a:t>recent seasons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79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770200" y="2241659"/>
            <a:ext cx="7603600" cy="2277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THANKS FOR YOUR LISTENING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1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79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83100" y="2270234"/>
            <a:ext cx="8631600" cy="2277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Part 1: </a:t>
            </a:r>
            <a:br>
              <a:rPr lang="en-US" dirty="0"/>
            </a:br>
            <a:r>
              <a:rPr lang="en-US" dirty="0">
                <a:solidFill>
                  <a:srgbClr val="F8766D"/>
                </a:solidFill>
              </a:rPr>
              <a:t>Introduction </a:t>
            </a:r>
            <a:r>
              <a:rPr lang="en-US" altLang="zh-CN" sz="3500" dirty="0">
                <a:solidFill>
                  <a:srgbClr val="F8766D"/>
                </a:solidFill>
              </a:rPr>
              <a:t> </a:t>
            </a:r>
            <a:br>
              <a:rPr lang="en-US" altLang="zh-CN" sz="3500" dirty="0">
                <a:solidFill>
                  <a:schemeClr val="bg1"/>
                </a:solidFill>
              </a:rPr>
            </a:br>
            <a:endParaRPr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5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1: Introduction – Business Understanding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59F7AC7-1D8B-467E-848A-B26A796D8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0584913"/>
              </p:ext>
            </p:extLst>
          </p:nvPr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: 圆角 12">
            <a:extLst>
              <a:ext uri="{FF2B5EF4-FFF2-40B4-BE49-F238E27FC236}">
                <a16:creationId xmlns:a16="http://schemas.microsoft.com/office/drawing/2014/main" id="{FEFB300B-C12F-4DD9-B551-05E228E3B229}"/>
              </a:ext>
            </a:extLst>
          </p:cNvPr>
          <p:cNvSpPr/>
          <p:nvPr/>
        </p:nvSpPr>
        <p:spPr>
          <a:xfrm>
            <a:off x="690476" y="1681437"/>
            <a:ext cx="7763048" cy="2685992"/>
          </a:xfrm>
          <a:prstGeom prst="roundRect">
            <a:avLst/>
          </a:prstGeom>
          <a:ln>
            <a:solidFill>
              <a:srgbClr val="F8766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NBA is a multibillion dollar league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1579B"/>
              </a:solidFill>
              <a:latin typeface="Raleway" panose="020B0604020202020204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SportVU</a:t>
            </a: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 cameras record every second of every game in the NBA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1579B"/>
              </a:solidFill>
              <a:latin typeface="Raleway" panose="020B0604020202020204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Games are close and a single shot might decide who wins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C46F2-627A-4D5E-8BD2-61ADE2FE3C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94" y="1576837"/>
            <a:ext cx="5355210" cy="2998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03AED-0FBC-48E6-A085-0FB1174C0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869" y="1527594"/>
            <a:ext cx="3174261" cy="299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74B122-BDE3-45A9-AB0B-5D149E52D559}"/>
              </a:ext>
            </a:extLst>
          </p:cNvPr>
          <p:cNvSpPr txBox="1"/>
          <p:nvPr/>
        </p:nvSpPr>
        <p:spPr>
          <a:xfrm>
            <a:off x="3497788" y="4624998"/>
            <a:ext cx="214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 Lawson shot chart </a:t>
            </a:r>
          </a:p>
        </p:txBody>
      </p:sp>
    </p:spTree>
    <p:extLst>
      <p:ext uri="{BB962C8B-B14F-4D97-AF65-F5344CB8AC3E}">
        <p14:creationId xmlns:p14="http://schemas.microsoft.com/office/powerpoint/2010/main" val="17190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CDE5FC-43DD-469C-95EE-9E4EA8BE8FDC}"/>
              </a:ext>
            </a:extLst>
          </p:cNvPr>
          <p:cNvSpPr/>
          <p:nvPr/>
        </p:nvSpPr>
        <p:spPr>
          <a:xfrm>
            <a:off x="804672" y="1587398"/>
            <a:ext cx="7468819" cy="1506932"/>
          </a:xfrm>
          <a:prstGeom prst="rect">
            <a:avLst/>
          </a:prstGeom>
          <a:noFill/>
          <a:ln>
            <a:solidFill>
              <a:srgbClr val="F87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2: Introduction - Data Understanding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69853-5A73-4C43-8686-BFBE536BF889}"/>
              </a:ext>
            </a:extLst>
          </p:cNvPr>
          <p:cNvSpPr/>
          <p:nvPr/>
        </p:nvSpPr>
        <p:spPr>
          <a:xfrm>
            <a:off x="709575" y="1498428"/>
            <a:ext cx="5288890" cy="393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Every shot attempted during the 2014-2015 NBA season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5F1A4E-4970-46B3-9F34-BB16C1D86AA7}"/>
              </a:ext>
            </a:extLst>
          </p:cNvPr>
          <p:cNvSpPr/>
          <p:nvPr/>
        </p:nvSpPr>
        <p:spPr>
          <a:xfrm>
            <a:off x="804672" y="1999109"/>
            <a:ext cx="74688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8766D"/>
                </a:solidFill>
                <a:latin typeface="Raleway" panose="020B0604020202020204" charset="0"/>
                <a:cs typeface="Times New Roman" panose="02020603050405020304" pitchFamily="18" charset="0"/>
              </a:rPr>
              <a:t>Game Situation </a:t>
            </a:r>
            <a:r>
              <a:rPr lang="en-US" altLang="zh-CN" sz="16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(location, final margin, period, shot clock)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8766D"/>
                </a:solidFill>
                <a:latin typeface="Raleway" panose="020B0604020202020204" charset="0"/>
                <a:cs typeface="Times New Roman" panose="02020603050405020304" pitchFamily="18" charset="0"/>
              </a:rPr>
              <a:t>Shot being taken</a:t>
            </a:r>
            <a:r>
              <a:rPr lang="en-US" altLang="zh-CN" sz="16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 (distance from the rim, time holding the ball, number of dribbles)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8766D"/>
                </a:solidFill>
                <a:latin typeface="Raleway" panose="020B0604020202020204" charset="0"/>
                <a:cs typeface="Times New Roman" panose="02020603050405020304" pitchFamily="18" charset="0"/>
              </a:rPr>
              <a:t>Defender</a:t>
            </a:r>
            <a:r>
              <a:rPr lang="en-US" altLang="zh-CN" sz="16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 (distance from the shot taker)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2E6E3-D0D6-479F-9F8E-04DC78AEB0D5}"/>
              </a:ext>
            </a:extLst>
          </p:cNvPr>
          <p:cNvSpPr/>
          <p:nvPr/>
        </p:nvSpPr>
        <p:spPr>
          <a:xfrm>
            <a:off x="804672" y="3308276"/>
            <a:ext cx="3606393" cy="1668117"/>
          </a:xfrm>
          <a:prstGeom prst="rect">
            <a:avLst/>
          </a:prstGeom>
          <a:noFill/>
          <a:ln>
            <a:solidFill>
              <a:srgbClr val="F87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EB9EE8-6B85-4B33-B5DB-3B8C4F4F3725}"/>
              </a:ext>
            </a:extLst>
          </p:cNvPr>
          <p:cNvSpPr/>
          <p:nvPr/>
        </p:nvSpPr>
        <p:spPr>
          <a:xfrm>
            <a:off x="709574" y="3216121"/>
            <a:ext cx="1784909" cy="411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Player Information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57C35-E4C2-41E5-80BB-8B3AB1611BF3}"/>
              </a:ext>
            </a:extLst>
          </p:cNvPr>
          <p:cNvSpPr/>
          <p:nvPr/>
        </p:nvSpPr>
        <p:spPr>
          <a:xfrm>
            <a:off x="804672" y="3480614"/>
            <a:ext cx="32991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1579B"/>
              </a:solidFill>
              <a:latin typeface="Raleway" panose="020B0604020202020204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8766D"/>
                </a:solidFill>
                <a:latin typeface="Raleway" panose="020B0604020202020204" charset="0"/>
                <a:cs typeface="Times New Roman" panose="02020603050405020304" pitchFamily="18" charset="0"/>
              </a:rPr>
              <a:t>Physical characteristics </a:t>
            </a:r>
            <a:r>
              <a:rPr lang="en-US" altLang="zh-CN" sz="16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(Height, weight, age)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Others (Yearly salary, experience, nationality)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D7436E-6500-4061-8392-089BF7A77311}"/>
              </a:ext>
            </a:extLst>
          </p:cNvPr>
          <p:cNvSpPr/>
          <p:nvPr/>
        </p:nvSpPr>
        <p:spPr>
          <a:xfrm>
            <a:off x="4667098" y="3308276"/>
            <a:ext cx="3606393" cy="1668117"/>
          </a:xfrm>
          <a:prstGeom prst="rect">
            <a:avLst/>
          </a:prstGeom>
          <a:noFill/>
          <a:ln>
            <a:solidFill>
              <a:srgbClr val="F87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16A72-06E8-40CE-BF8C-E9178C1CF717}"/>
              </a:ext>
            </a:extLst>
          </p:cNvPr>
          <p:cNvSpPr/>
          <p:nvPr/>
        </p:nvSpPr>
        <p:spPr>
          <a:xfrm>
            <a:off x="4572000" y="3216121"/>
            <a:ext cx="1909267" cy="411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E3DA18-F362-4629-88A6-1239EFEE3677}"/>
              </a:ext>
            </a:extLst>
          </p:cNvPr>
          <p:cNvSpPr/>
          <p:nvPr/>
        </p:nvSpPr>
        <p:spPr>
          <a:xfrm>
            <a:off x="4667098" y="3480614"/>
            <a:ext cx="32991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1579B"/>
              </a:solidFill>
              <a:latin typeface="Raleway" panose="020B0604020202020204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Assisted shots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Corner 3’s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Open shots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A64FD3D2-91E4-4635-AC30-FBC17BC13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994174"/>
              </p:ext>
            </p:extLst>
          </p:nvPr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51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/>
      <p:bldP spid="11" grpId="0" animBg="1"/>
      <p:bldP spid="12" grpId="0" animBg="1"/>
      <p:bldP spid="13" grpId="0"/>
      <p:bldP spid="15" grpId="0" animBg="1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79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93925" y="2270234"/>
            <a:ext cx="8956150" cy="2277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Part 2: </a:t>
            </a:r>
            <a:br>
              <a:rPr lang="en-US" dirty="0"/>
            </a:br>
            <a:r>
              <a:rPr lang="en-US" dirty="0">
                <a:solidFill>
                  <a:srgbClr val="F8766D"/>
                </a:solidFill>
              </a:rPr>
              <a:t>Data Cleaning &amp; Exploration</a:t>
            </a:r>
            <a:endParaRPr sz="3500" dirty="0">
              <a:solidFill>
                <a:srgbClr val="F876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9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2: Data Cleaning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sp>
        <p:nvSpPr>
          <p:cNvPr id="18" name="矩形: 圆角 12">
            <a:extLst>
              <a:ext uri="{FF2B5EF4-FFF2-40B4-BE49-F238E27FC236}">
                <a16:creationId xmlns:a16="http://schemas.microsoft.com/office/drawing/2014/main" id="{7F219CA7-1F54-4C06-B010-5F3536954468}"/>
              </a:ext>
            </a:extLst>
          </p:cNvPr>
          <p:cNvSpPr/>
          <p:nvPr/>
        </p:nvSpPr>
        <p:spPr>
          <a:xfrm>
            <a:off x="2519680" y="1700108"/>
            <a:ext cx="4104640" cy="2731251"/>
          </a:xfrm>
          <a:prstGeom prst="roundRect">
            <a:avLst/>
          </a:prstGeom>
          <a:ln>
            <a:solidFill>
              <a:srgbClr val="F8766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FB8C00"/>
              </a:solidFill>
              <a:effectLst/>
              <a:uLnTx/>
              <a:uFillTx/>
              <a:latin typeface="Raleway" panose="020B0604020202020204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Treating Nulls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Spurious Values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Sense Checks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Dummy Variables </a:t>
            </a:r>
          </a:p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srgbClr val="01579B"/>
                </a:solidFill>
                <a:latin typeface="Raleway" panose="020B0604020202020204" charset="0"/>
                <a:cs typeface="Times New Roman" panose="02020603050405020304" pitchFamily="18" charset="0"/>
              </a:rPr>
              <a:t>Additional Columns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1579B"/>
              </a:solidFill>
              <a:effectLst/>
              <a:uLnTx/>
              <a:uFillTx/>
              <a:latin typeface="Raleway" panose="020B0604020202020204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59F7AC7-1D8B-467E-848A-B26A796D8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140354"/>
              </p:ext>
            </p:extLst>
          </p:nvPr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624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283101" y="712141"/>
            <a:ext cx="9255037" cy="1073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0" dirty="0">
                <a:solidFill>
                  <a:srgbClr val="01579B"/>
                </a:solidFill>
              </a:rPr>
              <a:t>PART 2: Data Exploration</a:t>
            </a: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br>
              <a:rPr lang="en-US" sz="1800" b="0" dirty="0">
                <a:solidFill>
                  <a:srgbClr val="01579B"/>
                </a:solidFill>
              </a:rPr>
            </a:br>
            <a:endParaRPr sz="1800" dirty="0">
              <a:solidFill>
                <a:srgbClr val="01579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59F7AC7-1D8B-467E-848A-B26A796D8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286112"/>
              </p:ext>
            </p:extLst>
          </p:nvPr>
        </p:nvGraphicFramePr>
        <p:xfrm>
          <a:off x="1761701" y="259262"/>
          <a:ext cx="7296254" cy="25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6">
            <a:extLst>
              <a:ext uri="{FF2B5EF4-FFF2-40B4-BE49-F238E27FC236}">
                <a16:creationId xmlns:a16="http://schemas.microsoft.com/office/drawing/2014/main" id="{41F236CE-D1B5-4997-9982-66E9CC42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3" y="1368787"/>
            <a:ext cx="5437482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524D789-98F6-402E-B354-D92D97EA1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49" y="918975"/>
            <a:ext cx="4362450" cy="40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81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579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83100" y="2270234"/>
            <a:ext cx="8631600" cy="2277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Part 3: </a:t>
            </a:r>
            <a:br>
              <a:rPr lang="en-US" dirty="0"/>
            </a:br>
            <a:r>
              <a:rPr lang="en-US" dirty="0">
                <a:solidFill>
                  <a:srgbClr val="F8766D"/>
                </a:solidFill>
              </a:rPr>
              <a:t>Modeling </a:t>
            </a:r>
            <a:br>
              <a:rPr lang="en-US" dirty="0">
                <a:solidFill>
                  <a:srgbClr val="F8766D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(Logistic &amp; Random Forest)</a:t>
            </a:r>
            <a:endParaRPr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3223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On-screen Show (16:9)</PresentationFormat>
  <Paragraphs>123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Wingdings</vt:lpstr>
      <vt:lpstr>Lato</vt:lpstr>
      <vt:lpstr>Arial</vt:lpstr>
      <vt:lpstr>Raleway</vt:lpstr>
      <vt:lpstr>Calibri</vt:lpstr>
      <vt:lpstr>Swiss</vt:lpstr>
      <vt:lpstr>PowerPoint Presentation</vt:lpstr>
      <vt:lpstr>PowerPoint Presentation</vt:lpstr>
      <vt:lpstr>Part 1:  Introduction   </vt:lpstr>
      <vt:lpstr>PART 1: Introduction – Business Understanding   </vt:lpstr>
      <vt:lpstr>PART 2: Introduction - Data Understanding   </vt:lpstr>
      <vt:lpstr>Part 2:  Data Cleaning &amp; Exploration</vt:lpstr>
      <vt:lpstr>PART 2: Data Cleaning   </vt:lpstr>
      <vt:lpstr>PART 2: Data Exploration   </vt:lpstr>
      <vt:lpstr>Part 3:  Modeling  (Logistic &amp; Random Forest)</vt:lpstr>
      <vt:lpstr>PART 3: Modeling – Logistic Regression   </vt:lpstr>
      <vt:lpstr>PART 3: Modeling – Random Forest   </vt:lpstr>
      <vt:lpstr>PART 3: Modeling – Random Forest   </vt:lpstr>
      <vt:lpstr>Part 4:  Clustering</vt:lpstr>
      <vt:lpstr>PART 4: Clustering   </vt:lpstr>
      <vt:lpstr>PART 4: Clustering   </vt:lpstr>
      <vt:lpstr>Part 5:  Business Insights &amp; Deployment</vt:lpstr>
      <vt:lpstr>PART 5: Business Insights &amp; Deployment   </vt:lpstr>
      <vt:lpstr>PowerPoint Presentation</vt:lpstr>
      <vt:lpstr>PowerPoint Presentation</vt:lpstr>
      <vt:lpstr>PART 5: Business Insights &amp; Deployment   </vt:lpstr>
      <vt:lpstr>PowerPoint Presentation</vt:lpstr>
      <vt:lpstr>THANKS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Presentations That Stick</dc:title>
  <cp:lastModifiedBy>Liu Zhujun</cp:lastModifiedBy>
  <cp:revision>98</cp:revision>
  <dcterms:modified xsi:type="dcterms:W3CDTF">2019-10-15T03:44:41Z</dcterms:modified>
</cp:coreProperties>
</file>